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63" r:id="rId3"/>
    <p:sldId id="257" r:id="rId4"/>
    <p:sldId id="258" r:id="rId5"/>
    <p:sldId id="259" r:id="rId6"/>
    <p:sldId id="260" r:id="rId7"/>
    <p:sldId id="262" r:id="rId8"/>
    <p:sldId id="261" r:id="rId9"/>
    <p:sldId id="264"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7" autoAdjust="0"/>
    <p:restoredTop sz="94660"/>
  </p:normalViewPr>
  <p:slideViewPr>
    <p:cSldViewPr snapToGrid="0">
      <p:cViewPr varScale="1">
        <p:scale>
          <a:sx n="77" d="100"/>
          <a:sy n="77" d="100"/>
        </p:scale>
        <p:origin x="121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de-DE"/>
              <a:t>Titelmasterformat durch Klicken bearbeiten</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876B8D17-6AF3-4FA6-A148-B336D8937CFF}" type="datetimeFigureOut">
              <a:rPr lang="de-CH" smtClean="0"/>
              <a:t>16.11.2016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266527648"/>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6B8D17-6AF3-4FA6-A148-B336D8937CFF}" type="datetimeFigureOut">
              <a:rPr lang="de-CH" smtClean="0"/>
              <a:t>16.11.2016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2194497548"/>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de-DE"/>
              <a:t>Titelmasterformat durch Klicken bearbeiten</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876B8D17-6AF3-4FA6-A148-B336D8937CFF}" type="datetimeFigureOut">
              <a:rPr lang="de-CH" smtClean="0"/>
              <a:t>16.11.2016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1304072522"/>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288540329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685346" y="2912232"/>
            <a:ext cx="3830406" cy="287896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4629150" y="2912232"/>
            <a:ext cx="3821518" cy="287896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76B8D17-6AF3-4FA6-A148-B336D8937CFF}" type="datetimeFigureOut">
              <a:rPr lang="de-CH" smtClean="0"/>
              <a:t>16.11.2016</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3911263725"/>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876B8D17-6AF3-4FA6-A148-B336D8937CFF}" type="datetimeFigureOut">
              <a:rPr lang="de-CH" smtClean="0"/>
              <a:t>16.11.2016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1050396054"/>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B8D17-6AF3-4FA6-A148-B336D8937CFF}" type="datetimeFigureOut">
              <a:rPr lang="de-CH" smtClean="0"/>
              <a:t>16.11.2016</a:t>
            </a:fld>
            <a:endParaRPr lang="de-CH"/>
          </a:p>
        </p:txBody>
      </p:sp>
      <p:sp>
        <p:nvSpPr>
          <p:cNvPr id="3" name="Footer Placeholder 2"/>
          <p:cNvSpPr>
            <a:spLocks noGrp="1"/>
          </p:cNvSpPr>
          <p:nvPr>
            <p:ph type="ftr" sz="quarter" idx="11"/>
          </p:nvPr>
        </p:nvSpPr>
        <p:spPr/>
        <p:txBody>
          <a:bodyPr/>
          <a:lstStyle/>
          <a:p>
            <a:endParaRPr lang="de-CH"/>
          </a:p>
        </p:txBody>
      </p:sp>
      <p:sp>
        <p:nvSpPr>
          <p:cNvPr id="4" name="Slide Number Placeholder 3"/>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2818550021"/>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de-DE"/>
              <a:t>Titelmasterformat durch Klicken bearbeiten</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410454462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164485304"/>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144822552"/>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de-DE"/>
              <a:t>Titelmasterformat durch Klicken bearbeiten</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2205124372"/>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de-DE"/>
              <a:t>Titelmasterformat durch Klicken bearbeiten</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6034188"/>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de-DE"/>
              <a:t>Titelmasterformat durch Klicken bearbeiten</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876B8D17-6AF3-4FA6-A148-B336D8937CFF}" type="datetimeFigureOut">
              <a:rPr lang="de-CH" smtClean="0"/>
              <a:t>16.11.2016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382509368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de-DE"/>
              <a:t>Titelmasterformat durch Klicken bearbeiten</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3" name="Date Placeholder 2"/>
          <p:cNvSpPr>
            <a:spLocks noGrp="1"/>
          </p:cNvSpPr>
          <p:nvPr>
            <p:ph type="dt" sz="half" idx="10"/>
          </p:nvPr>
        </p:nvSpPr>
        <p:spPr/>
        <p:txBody>
          <a:bodyPr/>
          <a:lstStyle/>
          <a:p>
            <a:fld id="{876B8D17-6AF3-4FA6-A148-B336D8937CFF}" type="datetimeFigureOut">
              <a:rPr lang="de-CH" smtClean="0"/>
              <a:t>16.11.2016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2041707471"/>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de-DE"/>
              <a:t>Titelmasterformat durch Klicken bearbeiten</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3" name="Date Placeholder 2"/>
          <p:cNvSpPr>
            <a:spLocks noGrp="1"/>
          </p:cNvSpPr>
          <p:nvPr>
            <p:ph type="dt" sz="half" idx="10"/>
          </p:nvPr>
        </p:nvSpPr>
        <p:spPr/>
        <p:txBody>
          <a:bodyPr/>
          <a:lstStyle/>
          <a:p>
            <a:fld id="{876B8D17-6AF3-4FA6-A148-B336D8937CFF}" type="datetimeFigureOut">
              <a:rPr lang="de-CH" smtClean="0"/>
              <a:t>16.11.2016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998936016"/>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6B8D17-6AF3-4FA6-A148-B336D8937CFF}" type="datetimeFigureOut">
              <a:rPr lang="de-CH" smtClean="0"/>
              <a:t>16.11.2016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3548816640"/>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6B8D17-6AF3-4FA6-A148-B336D8937CFF}" type="datetimeFigureOut">
              <a:rPr lang="de-CH" smtClean="0"/>
              <a:t>16.11.2016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7CB66ED-9272-4E9F-8D44-A9B1220043C1}" type="slidenum">
              <a:rPr lang="de-CH" smtClean="0"/>
              <a:t>‹Nr.›</a:t>
            </a:fld>
            <a:endParaRPr lang="de-CH"/>
          </a:p>
        </p:txBody>
      </p:sp>
    </p:spTree>
    <p:extLst>
      <p:ext uri="{BB962C8B-B14F-4D97-AF65-F5344CB8AC3E}">
        <p14:creationId xmlns:p14="http://schemas.microsoft.com/office/powerpoint/2010/main" val="4202646977"/>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76B8D17-6AF3-4FA6-A148-B336D8937CFF}" type="datetimeFigureOut">
              <a:rPr lang="de-CH" smtClean="0"/>
              <a:t>16.11.2016</a:t>
            </a:fld>
            <a:endParaRPr lang="de-CH"/>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de-CH"/>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7CB66ED-9272-4E9F-8D44-A9B1220043C1}" type="slidenum">
              <a:rPr lang="de-CH" smtClean="0"/>
              <a:t>‹Nr.›</a:t>
            </a:fld>
            <a:endParaRPr lang="de-CH"/>
          </a:p>
        </p:txBody>
      </p:sp>
    </p:spTree>
    <p:extLst>
      <p:ext uri="{BB962C8B-B14F-4D97-AF65-F5344CB8AC3E}">
        <p14:creationId xmlns:p14="http://schemas.microsoft.com/office/powerpoint/2010/main" val="2063421591"/>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Lst>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gif"/><Relationship Id="rId10" Type="http://schemas.openxmlformats.org/officeDocument/2006/relationships/image" Target="../media/image11.gif"/><Relationship Id="rId4" Type="http://schemas.openxmlformats.org/officeDocument/2006/relationships/image" Target="../media/image5.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a:alphaModFix amt="35000"/>
            <a:duotone>
              <a:prstClr val="black"/>
              <a:schemeClr val="accent5">
                <a:tint val="45000"/>
                <a:satMod val="400000"/>
              </a:schemeClr>
            </a:duotone>
            <a:extLst>
              <a:ext uri="{BEBA8EAE-BF5A-486C-A8C5-ECC9F3942E4B}">
                <a14:imgProps xmlns:a14="http://schemas.microsoft.com/office/drawing/2010/main">
                  <a14:imgLayer r:embed="rId3">
                    <a14:imgEffect>
                      <a14:colorTemperature colorTemp="4700"/>
                    </a14:imgEffect>
                    <a14:imgEffect>
                      <a14:brightnessContrast bright="-70000" contrast="9000"/>
                    </a14:imgEffect>
                  </a14:imgLayer>
                </a14:imgProps>
              </a:ext>
            </a:extLst>
          </a:blip>
          <a:srcRect t="416" b="5835"/>
          <a:stretch/>
        </p:blipFill>
        <p:spPr>
          <a:xfrm>
            <a:off x="20" y="0"/>
            <a:ext cx="9143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el 1"/>
          <p:cNvSpPr>
            <a:spLocks noGrp="1"/>
          </p:cNvSpPr>
          <p:nvPr>
            <p:ph type="ctrTitle"/>
          </p:nvPr>
        </p:nvSpPr>
        <p:spPr/>
        <p:txBody>
          <a:bodyPr>
            <a:normAutofit/>
          </a:bodyPr>
          <a:lstStyle/>
          <a:p>
            <a:r>
              <a:rPr lang="de-CH" dirty="0"/>
              <a:t>Das Zeichen des Jona</a:t>
            </a:r>
          </a:p>
        </p:txBody>
      </p:sp>
      <p:sp>
        <p:nvSpPr>
          <p:cNvPr id="3" name="Untertitel 2"/>
          <p:cNvSpPr>
            <a:spLocks noGrp="1"/>
          </p:cNvSpPr>
          <p:nvPr>
            <p:ph type="subTitle" idx="1"/>
          </p:nvPr>
        </p:nvSpPr>
        <p:spPr/>
        <p:txBody>
          <a:bodyPr>
            <a:normAutofit/>
          </a:bodyPr>
          <a:lstStyle/>
          <a:p>
            <a:r>
              <a:rPr lang="de-CH" dirty="0"/>
              <a:t>Ein Zeichen in und für die Welt</a:t>
            </a:r>
          </a:p>
        </p:txBody>
      </p:sp>
    </p:spTree>
    <p:extLst>
      <p:ext uri="{BB962C8B-B14F-4D97-AF65-F5344CB8AC3E}">
        <p14:creationId xmlns:p14="http://schemas.microsoft.com/office/powerpoint/2010/main" val="3023319625"/>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ildergebnis für zeichen"/>
          <p:cNvSpPr>
            <a:spLocks noChangeAspect="1" noChangeArrowheads="1"/>
          </p:cNvSpPr>
          <p:nvPr/>
        </p:nvSpPr>
        <p:spPr bwMode="auto">
          <a:xfrm>
            <a:off x="4476123" y="1624074"/>
            <a:ext cx="2038350" cy="2038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1026" name="Picture 2" descr="Bildergebnis für zeichen"/>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800147" y="3033986"/>
            <a:ext cx="2290731" cy="22907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ldergebnis für zeichen"/>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15914" y="1314631"/>
            <a:ext cx="283845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ldergebnis für wegweiser"/>
          <p:cNvPicPr>
            <a:picLocks noChangeAspect="1" noChangeArrowheads="1"/>
          </p:cNvPicPr>
          <p:nvPr/>
        </p:nvPicPr>
        <p:blipFill rotWithShape="1">
          <a:blip r:embed="rId4">
            <a:extLst>
              <a:ext uri="{28A0092B-C50C-407E-A947-70E740481C1C}">
                <a14:useLocalDpi xmlns:a14="http://schemas.microsoft.com/office/drawing/2010/main" val="0"/>
              </a:ext>
            </a:extLst>
          </a:blip>
          <a:srcRect t="12607" r="1776" b="9250"/>
          <a:stretch/>
        </p:blipFill>
        <p:spPr bwMode="auto">
          <a:xfrm>
            <a:off x="3784832" y="5358711"/>
            <a:ext cx="4537575" cy="1211839"/>
          </a:xfrm>
          <a:prstGeom prst="homePlate">
            <a:avLst/>
          </a:prstGeom>
          <a:noFill/>
          <a:extLst>
            <a:ext uri="{909E8E84-426E-40DD-AFC4-6F175D3DCCD1}">
              <a14:hiddenFill xmlns:a14="http://schemas.microsoft.com/office/drawing/2010/main">
                <a:solidFill>
                  <a:srgbClr val="FFFFFF"/>
                </a:solidFill>
              </a14:hiddenFill>
            </a:ext>
          </a:extLst>
        </p:spPr>
      </p:pic>
      <p:pic>
        <p:nvPicPr>
          <p:cNvPr id="1032" name="Picture 8" descr="Bildergebnis für warn zeichen"/>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347" y="4017264"/>
            <a:ext cx="2700302" cy="23606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upload.wikimedia.org/wikipedia/commons/thumb/e/ee/ISO_7010_W016.svg/600px-ISO_7010_W016.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08080" y="1949027"/>
            <a:ext cx="2098064" cy="18358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ldergebnis für verkehrszeich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49840" y="906390"/>
            <a:ext cx="1313116" cy="131311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Bildergebnis für verkehrszeich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753" y="267465"/>
            <a:ext cx="1695450"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ildergebnis für kreuz"/>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14660" b="17474"/>
          <a:stretch/>
        </p:blipFill>
        <p:spPr bwMode="auto">
          <a:xfrm>
            <a:off x="2539928" y="286734"/>
            <a:ext cx="3070900" cy="176610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Bildergebnis für kreuz"/>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3604" y="1972440"/>
            <a:ext cx="2709288" cy="2709288"/>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p:cNvPicPr>
            <a:picLocks noChangeAspect="1"/>
          </p:cNvPicPr>
          <p:nvPr/>
        </p:nvPicPr>
        <p:blipFill>
          <a:blip r:embed="rId11">
            <a:clrChange>
              <a:clrFrom>
                <a:srgbClr val="FFFFFF"/>
              </a:clrFrom>
              <a:clrTo>
                <a:srgbClr val="FFFFFF">
                  <a:alpha val="0"/>
                </a:srgbClr>
              </a:clrTo>
            </a:clrChange>
          </a:blip>
          <a:stretch>
            <a:fillRect/>
          </a:stretch>
        </p:blipFill>
        <p:spPr>
          <a:xfrm>
            <a:off x="64156" y="2643249"/>
            <a:ext cx="1904388" cy="2354516"/>
          </a:xfrm>
          <a:prstGeom prst="rect">
            <a:avLst/>
          </a:prstGeom>
        </p:spPr>
      </p:pic>
    </p:spTree>
    <p:extLst>
      <p:ext uri="{BB962C8B-B14F-4D97-AF65-F5344CB8AC3E}">
        <p14:creationId xmlns:p14="http://schemas.microsoft.com/office/powerpoint/2010/main" val="243793965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333" y="528069"/>
            <a:ext cx="7773338" cy="1197133"/>
          </a:xfrm>
        </p:spPr>
        <p:txBody>
          <a:bodyPr/>
          <a:lstStyle/>
          <a:p>
            <a:r>
              <a:rPr lang="de-CH" dirty="0"/>
              <a:t>Lukas 11:29‭-‬32 SCH2000</a:t>
            </a:r>
          </a:p>
        </p:txBody>
      </p:sp>
      <p:sp>
        <p:nvSpPr>
          <p:cNvPr id="3" name="Inhaltsplatzhalter 2"/>
          <p:cNvSpPr>
            <a:spLocks noGrp="1"/>
          </p:cNvSpPr>
          <p:nvPr>
            <p:ph idx="1"/>
          </p:nvPr>
        </p:nvSpPr>
        <p:spPr>
          <a:xfrm>
            <a:off x="685346" y="1725202"/>
            <a:ext cx="7765322" cy="4547582"/>
          </a:xfrm>
        </p:spPr>
        <p:txBody>
          <a:bodyPr>
            <a:normAutofit/>
          </a:bodyPr>
          <a:lstStyle/>
          <a:p>
            <a:pPr marL="0" indent="0">
              <a:buNone/>
            </a:pPr>
            <a:r>
              <a:rPr lang="de-CH" dirty="0"/>
              <a:t>29 Als aber die Volksmenge sich haufenweise herzudrängte, fing er an zu sagen: Dies ist ein böses Geschlecht! Es fordert ein Zeichen; aber es wird ihm kein Zeichen gegeben werden als das Zeichen des Propheten Jona. </a:t>
            </a:r>
          </a:p>
          <a:p>
            <a:pPr marL="0" indent="0">
              <a:buNone/>
            </a:pPr>
            <a:r>
              <a:rPr lang="de-CH" dirty="0"/>
              <a:t>30 Denn gleichwie Jona den Niniviten ein Zeichen war, so wird es auch der Sohn des Menschen diesem Geschlecht sein. </a:t>
            </a:r>
          </a:p>
          <a:p>
            <a:pPr marL="0" indent="0">
              <a:buNone/>
            </a:pPr>
            <a:r>
              <a:rPr lang="de-CH" b="1" dirty="0"/>
              <a:t>…</a:t>
            </a:r>
          </a:p>
          <a:p>
            <a:pPr marL="0" indent="0">
              <a:buNone/>
            </a:pPr>
            <a:r>
              <a:rPr lang="de-CH" dirty="0"/>
              <a:t>32 Die Männer von Ninive werden im Gericht auftreten gegen dieses Geschlecht und werden es verurteilen; denn sie taten Buße auf die Verkündigung des Jona hin; und siehe, hier ist einer, der größer ist als Jona! </a:t>
            </a:r>
          </a:p>
        </p:txBody>
      </p:sp>
    </p:spTree>
    <p:extLst>
      <p:ext uri="{BB962C8B-B14F-4D97-AF65-F5344CB8AC3E}">
        <p14:creationId xmlns:p14="http://schemas.microsoft.com/office/powerpoint/2010/main" val="385176683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6544" y="509779"/>
            <a:ext cx="7773338" cy="1197133"/>
          </a:xfrm>
        </p:spPr>
        <p:txBody>
          <a:bodyPr/>
          <a:lstStyle/>
          <a:p>
            <a:r>
              <a:rPr lang="de-CH" dirty="0"/>
              <a:t>Jona und Jesus</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928985851"/>
              </p:ext>
            </p:extLst>
          </p:nvPr>
        </p:nvGraphicFramePr>
        <p:xfrm>
          <a:off x="450940" y="1853068"/>
          <a:ext cx="8361123" cy="3929846"/>
        </p:xfrm>
        <a:graphic>
          <a:graphicData uri="http://schemas.openxmlformats.org/drawingml/2006/table">
            <a:tbl>
              <a:tblPr firstRow="1" bandRow="1">
                <a:tableStyleId>{7DF18680-E054-41AD-8BC1-D1AEF772440D}</a:tableStyleId>
              </a:tblPr>
              <a:tblGrid>
                <a:gridCol w="2425610">
                  <a:extLst>
                    <a:ext uri="{9D8B030D-6E8A-4147-A177-3AD203B41FA5}">
                      <a16:colId xmlns:a16="http://schemas.microsoft.com/office/drawing/2014/main" val="2728988102"/>
                    </a:ext>
                  </a:extLst>
                </a:gridCol>
                <a:gridCol w="2781300">
                  <a:extLst>
                    <a:ext uri="{9D8B030D-6E8A-4147-A177-3AD203B41FA5}">
                      <a16:colId xmlns:a16="http://schemas.microsoft.com/office/drawing/2014/main" val="2560868926"/>
                    </a:ext>
                  </a:extLst>
                </a:gridCol>
                <a:gridCol w="3154213">
                  <a:extLst>
                    <a:ext uri="{9D8B030D-6E8A-4147-A177-3AD203B41FA5}">
                      <a16:colId xmlns:a16="http://schemas.microsoft.com/office/drawing/2014/main" val="1410109806"/>
                    </a:ext>
                  </a:extLst>
                </a:gridCol>
              </a:tblGrid>
              <a:tr h="578444">
                <a:tc>
                  <a:txBody>
                    <a:bodyPr/>
                    <a:lstStyle/>
                    <a:p>
                      <a:pPr>
                        <a:lnSpc>
                          <a:spcPct val="107000"/>
                        </a:lnSpc>
                        <a:spcAft>
                          <a:spcPts val="800"/>
                        </a:spcAft>
                      </a:pPr>
                      <a:r>
                        <a:rPr lang="de-CH" sz="1500" dirty="0">
                          <a:effectLst/>
                        </a:rPr>
                        <a:t>Geschichte Jonas</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Heilsgeschichte</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dirty="0">
                          <a:effectLst/>
                        </a:rPr>
                        <a:t>Geschichte Jesus</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1768548370"/>
                  </a:ext>
                </a:extLst>
              </a:tr>
              <a:tr h="361430">
                <a:tc>
                  <a:txBody>
                    <a:bodyPr/>
                    <a:lstStyle/>
                    <a:p>
                      <a:pPr>
                        <a:lnSpc>
                          <a:spcPct val="107000"/>
                        </a:lnSpc>
                        <a:spcAft>
                          <a:spcPts val="800"/>
                        </a:spcAft>
                      </a:pPr>
                      <a:r>
                        <a:rPr lang="de-CH" sz="1500" dirty="0">
                          <a:effectLst/>
                        </a:rPr>
                        <a:t>Jonas Flucht</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Sünde gegen Gott</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dirty="0">
                          <a:effectLst/>
                        </a:rPr>
                        <a:t>Jesus nimmt die Sünde auf sich</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2944753875"/>
                  </a:ext>
                </a:extLst>
              </a:tr>
              <a:tr h="361430">
                <a:tc>
                  <a:txBody>
                    <a:bodyPr/>
                    <a:lstStyle/>
                    <a:p>
                      <a:pPr>
                        <a:lnSpc>
                          <a:spcPct val="107000"/>
                        </a:lnSpc>
                        <a:spcAft>
                          <a:spcPts val="800"/>
                        </a:spcAft>
                      </a:pPr>
                      <a:r>
                        <a:rPr lang="de-CH" sz="1500">
                          <a:effectLst/>
                        </a:rPr>
                        <a:t>Jona im Meer</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dirty="0">
                          <a:effectLst/>
                        </a:rPr>
                        <a:t>Verurteilung</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Jesus am Kreuz</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3002418425"/>
                  </a:ext>
                </a:extLst>
              </a:tr>
              <a:tr h="361430">
                <a:tc>
                  <a:txBody>
                    <a:bodyPr/>
                    <a:lstStyle/>
                    <a:p>
                      <a:pPr>
                        <a:lnSpc>
                          <a:spcPct val="107000"/>
                        </a:lnSpc>
                        <a:spcAft>
                          <a:spcPts val="800"/>
                        </a:spcAft>
                      </a:pPr>
                      <a:r>
                        <a:rPr lang="de-CH" sz="1500" dirty="0">
                          <a:effectLst/>
                        </a:rPr>
                        <a:t>Jona im Fisch</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Sünde führt zum Tod</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Jesus im Grab</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4049366613"/>
                  </a:ext>
                </a:extLst>
              </a:tr>
              <a:tr h="459962">
                <a:tc>
                  <a:txBody>
                    <a:bodyPr/>
                    <a:lstStyle/>
                    <a:p>
                      <a:pPr>
                        <a:lnSpc>
                          <a:spcPct val="107000"/>
                        </a:lnSpc>
                        <a:spcAft>
                          <a:spcPts val="800"/>
                        </a:spcAft>
                      </a:pPr>
                      <a:r>
                        <a:rPr lang="de-CH" sz="1500">
                          <a:effectLst/>
                        </a:rPr>
                        <a:t>Jonas Gebet</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pPr>
                      <a:endParaRPr lang="de-CH" sz="2400">
                        <a:effectLst/>
                        <a:latin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Jesus besiegt den Tod</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262461842"/>
                  </a:ext>
                </a:extLst>
              </a:tr>
              <a:tr h="361430">
                <a:tc>
                  <a:txBody>
                    <a:bodyPr/>
                    <a:lstStyle/>
                    <a:p>
                      <a:pPr>
                        <a:lnSpc>
                          <a:spcPct val="107000"/>
                        </a:lnSpc>
                        <a:spcAft>
                          <a:spcPts val="800"/>
                        </a:spcAft>
                      </a:pPr>
                      <a:r>
                        <a:rPr lang="de-CH" sz="1500">
                          <a:effectLst/>
                        </a:rPr>
                        <a:t>Befreiung aus dem Fisch</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Errettung vom Tod</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Jesus Auferstehung</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4057449149"/>
                  </a:ext>
                </a:extLst>
              </a:tr>
              <a:tr h="361430">
                <a:tc>
                  <a:txBody>
                    <a:bodyPr/>
                    <a:lstStyle/>
                    <a:p>
                      <a:pPr>
                        <a:lnSpc>
                          <a:spcPct val="107000"/>
                        </a:lnSpc>
                        <a:spcAft>
                          <a:spcPts val="800"/>
                        </a:spcAft>
                      </a:pPr>
                      <a:r>
                        <a:rPr lang="de-CH" sz="1500">
                          <a:effectLst/>
                        </a:rPr>
                        <a:t>Jona in Ninive</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Sinneswandel</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Verkündigung des Evangeliums</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2420903093"/>
                  </a:ext>
                </a:extLst>
              </a:tr>
              <a:tr h="361430">
                <a:tc>
                  <a:txBody>
                    <a:bodyPr/>
                    <a:lstStyle/>
                    <a:p>
                      <a:pPr>
                        <a:lnSpc>
                          <a:spcPct val="107000"/>
                        </a:lnSpc>
                        <a:spcAft>
                          <a:spcPts val="800"/>
                        </a:spcAft>
                      </a:pPr>
                      <a:r>
                        <a:rPr lang="de-CH" sz="1500">
                          <a:effectLst/>
                        </a:rPr>
                        <a:t>Die Buse Ninives</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Erlösung für alle</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Gehet hin in alle Welt</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2692523096"/>
                  </a:ext>
                </a:extLst>
              </a:tr>
              <a:tr h="361430">
                <a:tc>
                  <a:txBody>
                    <a:bodyPr/>
                    <a:lstStyle/>
                    <a:p>
                      <a:pPr>
                        <a:lnSpc>
                          <a:spcPct val="107000"/>
                        </a:lnSpc>
                        <a:spcAft>
                          <a:spcPts val="800"/>
                        </a:spcAft>
                      </a:pPr>
                      <a:r>
                        <a:rPr lang="de-CH" sz="1500">
                          <a:effectLst/>
                        </a:rPr>
                        <a:t>Verschonung Ninives</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Gottes Gnade</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a:effectLst/>
                        </a:rPr>
                        <a:t>Ruft die Gnadenzeit ein</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910089397"/>
                  </a:ext>
                </a:extLst>
              </a:tr>
              <a:tr h="361430">
                <a:tc>
                  <a:txBody>
                    <a:bodyPr/>
                    <a:lstStyle/>
                    <a:p>
                      <a:pPr>
                        <a:lnSpc>
                          <a:spcPct val="107000"/>
                        </a:lnSpc>
                        <a:spcAft>
                          <a:spcPts val="800"/>
                        </a:spcAft>
                      </a:pPr>
                      <a:r>
                        <a:rPr lang="de-CH" sz="1500">
                          <a:effectLst/>
                        </a:rPr>
                        <a:t>Jonas Baum</a:t>
                      </a:r>
                      <a:endParaRPr lang="de-CH"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dirty="0">
                          <a:effectLst/>
                        </a:rPr>
                        <a:t>Gottes Souveränität und Liebe</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tc>
                  <a:txBody>
                    <a:bodyPr/>
                    <a:lstStyle/>
                    <a:p>
                      <a:pPr>
                        <a:lnSpc>
                          <a:spcPct val="107000"/>
                        </a:lnSpc>
                        <a:spcAft>
                          <a:spcPts val="800"/>
                        </a:spcAft>
                      </a:pPr>
                      <a:r>
                        <a:rPr lang="de-CH" sz="1500" dirty="0">
                          <a:effectLst/>
                        </a:rPr>
                        <a:t>Jesus weint über Jerusalem</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4290" marB="34290"/>
                </a:tc>
                <a:extLst>
                  <a:ext uri="{0D108BD9-81ED-4DB2-BD59-A6C34878D82A}">
                    <a16:rowId xmlns:a16="http://schemas.microsoft.com/office/drawing/2014/main" val="2700303737"/>
                  </a:ext>
                </a:extLst>
              </a:tr>
            </a:tbl>
          </a:graphicData>
        </a:graphic>
      </p:graphicFrame>
    </p:spTree>
    <p:extLst>
      <p:ext uri="{BB962C8B-B14F-4D97-AF65-F5344CB8AC3E}">
        <p14:creationId xmlns:p14="http://schemas.microsoft.com/office/powerpoint/2010/main" val="333310929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347" y="446656"/>
            <a:ext cx="7765321" cy="1326321"/>
          </a:xfrm>
        </p:spPr>
        <p:txBody>
          <a:bodyPr>
            <a:normAutofit/>
          </a:bodyPr>
          <a:lstStyle/>
          <a:p>
            <a:r>
              <a:rPr lang="de-CH" dirty="0"/>
              <a:t>Zeichen und Wunder</a:t>
            </a:r>
          </a:p>
        </p:txBody>
      </p:sp>
      <p:sp>
        <p:nvSpPr>
          <p:cNvPr id="3" name="Inhaltsplatzhalter 2"/>
          <p:cNvSpPr>
            <a:spLocks noGrp="1"/>
          </p:cNvSpPr>
          <p:nvPr>
            <p:ph idx="1"/>
          </p:nvPr>
        </p:nvSpPr>
        <p:spPr>
          <a:xfrm>
            <a:off x="685346" y="1772976"/>
            <a:ext cx="7765322" cy="4843724"/>
          </a:xfrm>
        </p:spPr>
        <p:txBody>
          <a:bodyPr>
            <a:normAutofit fontScale="85000" lnSpcReduction="10000"/>
          </a:bodyPr>
          <a:lstStyle/>
          <a:p>
            <a:r>
              <a:rPr lang="de-CH" sz="2400" dirty="0"/>
              <a:t>Wunder können Zeichen sein </a:t>
            </a:r>
          </a:p>
          <a:p>
            <a:r>
              <a:rPr lang="de-CH" sz="2400" dirty="0"/>
              <a:t>Zeichen müssen nicht immer Wunder sein</a:t>
            </a:r>
          </a:p>
          <a:p>
            <a:r>
              <a:rPr lang="de-CH" sz="2400" dirty="0"/>
              <a:t>Ein Zeichen ist ein Hinweis oder Wegweiser auf etwas</a:t>
            </a:r>
          </a:p>
          <a:p>
            <a:r>
              <a:rPr lang="de-CH" sz="2400" dirty="0"/>
              <a:t>Das Zeichen des Jona, muss auf Gottes Heilsplan hinweisen</a:t>
            </a:r>
          </a:p>
          <a:p>
            <a:pPr marL="0" indent="0" algn="ctr">
              <a:buNone/>
            </a:pPr>
            <a:r>
              <a:rPr lang="de-CH" sz="2800" b="1" dirty="0">
                <a:effectLst/>
              </a:rPr>
              <a:t>Lukas 7</a:t>
            </a:r>
            <a:endParaRPr lang="de-CH" sz="2800" dirty="0">
              <a:effectLst/>
            </a:endParaRPr>
          </a:p>
          <a:p>
            <a:pPr marL="0" indent="0">
              <a:buNone/>
            </a:pPr>
            <a:r>
              <a:rPr lang="de-CH" sz="2400" dirty="0">
                <a:effectLst/>
              </a:rPr>
              <a:t>22 Und Jesus antwortete und sprach zu ihnen: Geht hin und berichtet dem Johannes, was ihr gesehen und gehört habt: Blinde werden sehend, Lahme gehen, Aussätzige werden rein, Taube hören, Tote werden auferweckt, </a:t>
            </a:r>
            <a:r>
              <a:rPr lang="de-CH" sz="2400" b="1" u="sng" dirty="0">
                <a:effectLst/>
              </a:rPr>
              <a:t>Armen wird das Evangelium </a:t>
            </a:r>
            <a:r>
              <a:rPr lang="de-CH" sz="2400" b="1" dirty="0">
                <a:effectLst/>
              </a:rPr>
              <a:t>verkündigt</a:t>
            </a:r>
            <a:r>
              <a:rPr lang="de-CH" sz="2400" dirty="0">
                <a:effectLst/>
              </a:rPr>
              <a:t>. </a:t>
            </a:r>
          </a:p>
          <a:p>
            <a:pPr marL="0" indent="0">
              <a:buNone/>
            </a:pPr>
            <a:r>
              <a:rPr lang="de-CH" sz="2400" u="sng" dirty="0">
                <a:effectLst/>
              </a:rPr>
              <a:t>23</a:t>
            </a:r>
            <a:r>
              <a:rPr lang="de-CH" sz="2400" dirty="0">
                <a:effectLst/>
              </a:rPr>
              <a:t> Und glückselig ist, wer nicht Anstoß nimmt an mir! </a:t>
            </a:r>
          </a:p>
          <a:p>
            <a:endParaRPr lang="de-CH" dirty="0"/>
          </a:p>
          <a:p>
            <a:endParaRPr lang="de-CH" dirty="0"/>
          </a:p>
        </p:txBody>
      </p:sp>
    </p:spTree>
    <p:extLst>
      <p:ext uri="{BB962C8B-B14F-4D97-AF65-F5344CB8AC3E}">
        <p14:creationId xmlns:p14="http://schemas.microsoft.com/office/powerpoint/2010/main" val="35047860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347" y="682753"/>
            <a:ext cx="7765321" cy="1326321"/>
          </a:xfrm>
        </p:spPr>
        <p:txBody>
          <a:bodyPr>
            <a:normAutofit/>
          </a:bodyPr>
          <a:lstStyle/>
          <a:p>
            <a:r>
              <a:rPr lang="de-CH" dirty="0">
                <a:effectLst/>
              </a:rPr>
              <a:t>Die Hinweise auf Gottes Erlösungsplan</a:t>
            </a:r>
            <a:endParaRPr lang="de-CH" dirty="0"/>
          </a:p>
        </p:txBody>
      </p:sp>
      <p:sp>
        <p:nvSpPr>
          <p:cNvPr id="3" name="Inhaltsplatzhalter 2"/>
          <p:cNvSpPr>
            <a:spLocks noGrp="1"/>
          </p:cNvSpPr>
          <p:nvPr>
            <p:ph idx="1"/>
          </p:nvPr>
        </p:nvSpPr>
        <p:spPr>
          <a:xfrm>
            <a:off x="685346" y="1935922"/>
            <a:ext cx="7765322" cy="4336862"/>
          </a:xfrm>
        </p:spPr>
        <p:txBody>
          <a:bodyPr>
            <a:normAutofit/>
          </a:bodyPr>
          <a:lstStyle/>
          <a:p>
            <a:pPr marL="0" indent="0" algn="ctr">
              <a:buNone/>
            </a:pPr>
            <a:r>
              <a:rPr lang="de-DE" b="1" dirty="0">
                <a:effectLst/>
              </a:rPr>
              <a:t>Jesaja 49,6</a:t>
            </a:r>
          </a:p>
          <a:p>
            <a:pPr marL="0" indent="0">
              <a:buNone/>
            </a:pPr>
            <a:r>
              <a:rPr lang="de-DE" dirty="0">
                <a:effectLst/>
              </a:rPr>
              <a:t>ja, er spricht: »Es ist zu gering, dass du mein Knecht bist, um die Stämme Jakobs aufzurichten und die Bewahrten aus Israel wiederzubringen; sondern ich habe dich auch zum Licht für die Heiden gesetzt, damit du mein Heil seist bis an das Ende der Erde!«</a:t>
            </a:r>
          </a:p>
          <a:p>
            <a:r>
              <a:rPr lang="de-DE" dirty="0">
                <a:effectLst/>
              </a:rPr>
              <a:t>Der Auftrag von Jesus, war die Erlösung für alle Menschen zu ermöglichen</a:t>
            </a:r>
          </a:p>
          <a:p>
            <a:r>
              <a:rPr lang="de-DE" dirty="0">
                <a:effectLst/>
              </a:rPr>
              <a:t>Die Gnade stoppt nicht bei den Juden, sondern ist für Alle</a:t>
            </a:r>
            <a:endParaRPr lang="de-CH" dirty="0"/>
          </a:p>
        </p:txBody>
      </p:sp>
    </p:spTree>
    <p:extLst>
      <p:ext uri="{BB962C8B-B14F-4D97-AF65-F5344CB8AC3E}">
        <p14:creationId xmlns:p14="http://schemas.microsoft.com/office/powerpoint/2010/main" val="4288093808"/>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347" y="682753"/>
            <a:ext cx="7765321" cy="1326321"/>
          </a:xfrm>
        </p:spPr>
        <p:txBody>
          <a:bodyPr/>
          <a:lstStyle/>
          <a:p>
            <a:r>
              <a:rPr lang="de-CH" dirty="0"/>
              <a:t>Jemand der Grösser ist als Jona</a:t>
            </a:r>
          </a:p>
        </p:txBody>
      </p:sp>
      <p:sp>
        <p:nvSpPr>
          <p:cNvPr id="3" name="Inhaltsplatzhalter 2"/>
          <p:cNvSpPr>
            <a:spLocks noGrp="1"/>
          </p:cNvSpPr>
          <p:nvPr>
            <p:ph idx="1"/>
          </p:nvPr>
        </p:nvSpPr>
        <p:spPr>
          <a:xfrm>
            <a:off x="685346" y="1935922"/>
            <a:ext cx="7765322" cy="4336862"/>
          </a:xfrm>
        </p:spPr>
        <p:txBody>
          <a:bodyPr/>
          <a:lstStyle/>
          <a:p>
            <a:r>
              <a:rPr lang="de-CH" dirty="0"/>
              <a:t>Jona predigt nur Halbes Evangelium, das Gericht</a:t>
            </a:r>
          </a:p>
          <a:p>
            <a:r>
              <a:rPr lang="de-CH" dirty="0"/>
              <a:t>Jesus predigt die Errettung vor dem Gericht</a:t>
            </a:r>
          </a:p>
          <a:p>
            <a:r>
              <a:rPr lang="de-CH" dirty="0"/>
              <a:t>Jona hatte kein Mitleid / Jesus weinte über Jerusalem</a:t>
            </a:r>
          </a:p>
          <a:p>
            <a:r>
              <a:rPr lang="de-CH" dirty="0"/>
              <a:t>Jona kannte keine Gnade / Jesus starb aus Gnade</a:t>
            </a:r>
          </a:p>
          <a:p>
            <a:r>
              <a:rPr lang="de-CH" dirty="0"/>
              <a:t>Die Liebe Jesus ist alternativlos, kein Prophet konnte dies anbieten</a:t>
            </a:r>
          </a:p>
          <a:p>
            <a:r>
              <a:rPr lang="de-CH" dirty="0"/>
              <a:t>Jesus ist in </a:t>
            </a:r>
            <a:r>
              <a:rPr lang="de-CH" b="1" dirty="0"/>
              <a:t>jeder</a:t>
            </a:r>
            <a:r>
              <a:rPr lang="de-CH" dirty="0"/>
              <a:t> Hinsicht besser als Jona</a:t>
            </a:r>
          </a:p>
        </p:txBody>
      </p:sp>
    </p:spTree>
    <p:extLst>
      <p:ext uri="{BB962C8B-B14F-4D97-AF65-F5344CB8AC3E}">
        <p14:creationId xmlns:p14="http://schemas.microsoft.com/office/powerpoint/2010/main" val="2440194042"/>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347" y="445009"/>
            <a:ext cx="7765321" cy="1326321"/>
          </a:xfrm>
        </p:spPr>
        <p:txBody>
          <a:bodyPr/>
          <a:lstStyle/>
          <a:p>
            <a:r>
              <a:rPr lang="de-CH" dirty="0"/>
              <a:t>Das lebendige </a:t>
            </a:r>
            <a:r>
              <a:rPr lang="de-CH" dirty="0" err="1"/>
              <a:t>zeichen</a:t>
            </a:r>
            <a:endParaRPr lang="de-CH" dirty="0"/>
          </a:p>
        </p:txBody>
      </p:sp>
      <p:sp>
        <p:nvSpPr>
          <p:cNvPr id="3" name="Inhaltsplatzhalter 2"/>
          <p:cNvSpPr>
            <a:spLocks noGrp="1"/>
          </p:cNvSpPr>
          <p:nvPr>
            <p:ph idx="1"/>
          </p:nvPr>
        </p:nvSpPr>
        <p:spPr>
          <a:xfrm>
            <a:off x="685346" y="1771330"/>
            <a:ext cx="7765322" cy="4556318"/>
          </a:xfrm>
        </p:spPr>
        <p:txBody>
          <a:bodyPr/>
          <a:lstStyle/>
          <a:p>
            <a:r>
              <a:rPr lang="de-CH" dirty="0"/>
              <a:t>Wir sind ein Teil des Zeichens</a:t>
            </a:r>
          </a:p>
          <a:p>
            <a:r>
              <a:rPr lang="de-CH" dirty="0"/>
              <a:t>Aus Gnade wurden wir errettet, wie Ninive</a:t>
            </a:r>
          </a:p>
          <a:p>
            <a:r>
              <a:rPr lang="de-CH" dirty="0"/>
              <a:t>Jeder darf diese Gnade und Liebe annehmen</a:t>
            </a:r>
          </a:p>
          <a:p>
            <a:r>
              <a:rPr lang="de-CH" dirty="0"/>
              <a:t>Durch uns sieht die Welt die Gnade und Liebe Gottes</a:t>
            </a:r>
          </a:p>
          <a:p>
            <a:r>
              <a:rPr lang="de-CH" dirty="0"/>
              <a:t>Wir sind der Wegweiser auf Jesus</a:t>
            </a:r>
          </a:p>
          <a:p>
            <a:r>
              <a:rPr lang="de-CH" dirty="0"/>
              <a:t>Es ist eine Ehre ein Zeichen Gottes zu sein</a:t>
            </a:r>
          </a:p>
        </p:txBody>
      </p:sp>
    </p:spTree>
    <p:extLst>
      <p:ext uri="{BB962C8B-B14F-4D97-AF65-F5344CB8AC3E}">
        <p14:creationId xmlns:p14="http://schemas.microsoft.com/office/powerpoint/2010/main" val="1413983121"/>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347" y="463297"/>
            <a:ext cx="7765321" cy="1326321"/>
          </a:xfrm>
        </p:spPr>
        <p:txBody>
          <a:bodyPr>
            <a:normAutofit/>
          </a:bodyPr>
          <a:lstStyle/>
          <a:p>
            <a:r>
              <a:rPr lang="de-DE" dirty="0">
                <a:effectLst/>
              </a:rPr>
              <a:t>Das Zeichen durch uns</a:t>
            </a:r>
            <a:endParaRPr lang="de-CH" dirty="0"/>
          </a:p>
        </p:txBody>
      </p:sp>
      <p:sp>
        <p:nvSpPr>
          <p:cNvPr id="3" name="Inhaltsplatzhalter 2"/>
          <p:cNvSpPr>
            <a:spLocks noGrp="1"/>
          </p:cNvSpPr>
          <p:nvPr>
            <p:ph idx="1"/>
          </p:nvPr>
        </p:nvSpPr>
        <p:spPr>
          <a:xfrm>
            <a:off x="685346" y="1789618"/>
            <a:ext cx="7765322" cy="4538030"/>
          </a:xfrm>
        </p:spPr>
        <p:txBody>
          <a:bodyPr/>
          <a:lstStyle/>
          <a:p>
            <a:r>
              <a:rPr lang="de-CH" dirty="0"/>
              <a:t>Wir können als Zeichen leben</a:t>
            </a:r>
          </a:p>
          <a:p>
            <a:r>
              <a:rPr lang="de-CH" dirty="0"/>
              <a:t>Jesus muss nicht noch einmal kommen, er wirkt durch uns</a:t>
            </a:r>
          </a:p>
          <a:p>
            <a:r>
              <a:rPr lang="de-CH" dirty="0"/>
              <a:t>Wir sind das Licht, welches durch Jesus in die Welt leuchtet</a:t>
            </a:r>
          </a:p>
          <a:p>
            <a:r>
              <a:rPr lang="de-CH" dirty="0"/>
              <a:t>Wir müssen nicht länger auf Zeichen warten, sondern wir sind selbst ein Zeichen. </a:t>
            </a:r>
          </a:p>
          <a:p>
            <a:r>
              <a:rPr lang="de-CH" dirty="0"/>
              <a:t>Wir sollen nicht wie Jona auf die Verdammnis der Heiden warten, sondern wie Jesus über den verlorenen weinen. </a:t>
            </a:r>
          </a:p>
        </p:txBody>
      </p:sp>
    </p:spTree>
    <p:extLst>
      <p:ext uri="{BB962C8B-B14F-4D97-AF65-F5344CB8AC3E}">
        <p14:creationId xmlns:p14="http://schemas.microsoft.com/office/powerpoint/2010/main" val="1756599353"/>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a:alphaModFix amt="35000"/>
            <a:duotone>
              <a:prstClr val="black"/>
              <a:schemeClr val="accent5">
                <a:tint val="45000"/>
                <a:satMod val="400000"/>
              </a:schemeClr>
            </a:duotone>
            <a:extLst>
              <a:ext uri="{BEBA8EAE-BF5A-486C-A8C5-ECC9F3942E4B}">
                <a14:imgProps xmlns:a14="http://schemas.microsoft.com/office/drawing/2010/main">
                  <a14:imgLayer r:embed="rId3">
                    <a14:imgEffect>
                      <a14:colorTemperature colorTemp="4700"/>
                    </a14:imgEffect>
                    <a14:imgEffect>
                      <a14:brightnessContrast bright="-70000" contrast="9000"/>
                    </a14:imgEffect>
                  </a14:imgLayer>
                </a14:imgProps>
              </a:ext>
            </a:extLst>
          </a:blip>
          <a:srcRect t="416" b="5835"/>
          <a:stretch/>
        </p:blipFill>
        <p:spPr>
          <a:xfrm>
            <a:off x="20" y="0"/>
            <a:ext cx="9143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el 1"/>
          <p:cNvSpPr>
            <a:spLocks noGrp="1"/>
          </p:cNvSpPr>
          <p:nvPr>
            <p:ph type="ctrTitle"/>
          </p:nvPr>
        </p:nvSpPr>
        <p:spPr>
          <a:xfrm>
            <a:off x="685346" y="-73152"/>
            <a:ext cx="7773308" cy="5998464"/>
          </a:xfrm>
        </p:spPr>
        <p:txBody>
          <a:bodyPr>
            <a:noAutofit/>
          </a:bodyPr>
          <a:lstStyle/>
          <a:p>
            <a:r>
              <a:rPr lang="de-CH" sz="4400" dirty="0">
                <a:effectLst/>
              </a:rPr>
              <a:t>Jona 4, 11</a:t>
            </a:r>
            <a:br>
              <a:rPr lang="de-CH" sz="4400" dirty="0">
                <a:effectLst/>
              </a:rPr>
            </a:br>
            <a:br>
              <a:rPr lang="de-CH" sz="4000" dirty="0">
                <a:effectLst/>
              </a:rPr>
            </a:br>
            <a:r>
              <a:rPr lang="de-CH" sz="3600" b="0" dirty="0">
                <a:effectLst/>
              </a:rPr>
              <a:t>Und ich sollte kein Mitleid haben mit der großen Stadt Ninive, in der mehr als 120 000 Menschen sind, die ihre rechte Hand nicht von ihrer linken unterscheiden können, dazu so viel Vieh!</a:t>
            </a:r>
            <a:endParaRPr lang="de-CH" sz="4000" b="0" dirty="0">
              <a:effectLst/>
            </a:endParaRPr>
          </a:p>
        </p:txBody>
      </p:sp>
    </p:spTree>
    <p:extLst>
      <p:ext uri="{BB962C8B-B14F-4D97-AF65-F5344CB8AC3E}">
        <p14:creationId xmlns:p14="http://schemas.microsoft.com/office/powerpoint/2010/main" val="1806465269"/>
      </p:ext>
    </p:extLst>
  </p:cSld>
  <p:clrMapOvr>
    <a:masterClrMapping/>
  </p:clrMapOvr>
  <mc:AlternateContent xmlns:mc="http://schemas.openxmlformats.org/markup-compatibility/2006" xmlns:p14="http://schemas.microsoft.com/office/powerpoint/2010/main">
    <mc:Choice Requires="p14">
      <p:transition spd="slow" p14:dur="1250">
        <p14:rippl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s Zeichen des Jonas.potx" id="{7505B36E-E403-4088-99C1-F45101AB68BE}" vid="{11A83FB8-12F7-4042-A28D-AC473D589788}"/>
    </a:ext>
  </a:extLst>
</a:theme>
</file>

<file path=docProps/app.xml><?xml version="1.0" encoding="utf-8"?>
<Properties xmlns="http://schemas.openxmlformats.org/officeDocument/2006/extended-properties" xmlns:vt="http://schemas.openxmlformats.org/officeDocument/2006/docPropsVTypes">
  <Template/>
  <TotalTime>0</TotalTime>
  <Words>404</Words>
  <Application>Microsoft Office PowerPoint</Application>
  <PresentationFormat>Bildschirmpräsentation (4:3)</PresentationFormat>
  <Paragraphs>71</Paragraphs>
  <Slides>10</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vt:i4>
      </vt:variant>
    </vt:vector>
  </HeadingPairs>
  <TitlesOfParts>
    <vt:vector size="16" baseType="lpstr">
      <vt:lpstr>Arial</vt:lpstr>
      <vt:lpstr>Bookman Old Style</vt:lpstr>
      <vt:lpstr>Calibri</vt:lpstr>
      <vt:lpstr>Rockwell</vt:lpstr>
      <vt:lpstr>Times New Roman</vt:lpstr>
      <vt:lpstr>Damask</vt:lpstr>
      <vt:lpstr>Das Zeichen des Jona</vt:lpstr>
      <vt:lpstr>PowerPoint-Präsentation</vt:lpstr>
      <vt:lpstr>Lukas 11:29‭-‬32 SCH2000</vt:lpstr>
      <vt:lpstr>Jona und Jesus</vt:lpstr>
      <vt:lpstr>Zeichen und Wunder</vt:lpstr>
      <vt:lpstr>Die Hinweise auf Gottes Erlösungsplan</vt:lpstr>
      <vt:lpstr>Jemand der Grösser ist als Jona</vt:lpstr>
      <vt:lpstr>Das lebendige zeichen</vt:lpstr>
      <vt:lpstr>Das Zeichen durch uns</vt:lpstr>
      <vt:lpstr>Jona 4, 11  Und ich sollte kein Mitleid haben mit der großen Stadt Ninive, in der mehr als 120 000 Menschen sind, die ihre rechte Hand nicht von ihrer linken unterscheiden können, dazu so viel Vieh!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Zeichen des Jonas</dc:title>
  <dc:creator>sandro filippi</dc:creator>
  <cp:lastModifiedBy>sandro filippi</cp:lastModifiedBy>
  <cp:revision>18</cp:revision>
  <dcterms:created xsi:type="dcterms:W3CDTF">2016-10-08T08:29:37Z</dcterms:created>
  <dcterms:modified xsi:type="dcterms:W3CDTF">2016-11-16T17:20:09Z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-1787765951</vt:i4>
  </property>
  <property fmtid="{D5CDD505-2E9C-101B-9397-08002B2CF9AE}" pid="3" name="_NewReviewCycle">
    <vt:lpwstr/>
  </property>
  <property fmtid="{D5CDD505-2E9C-101B-9397-08002B2CF9AE}" pid="4" name="_EmailSubject">
    <vt:lpwstr>Das Zeichen des Jonas PowerPoint</vt:lpwstr>
  </property>
  <property fmtid="{D5CDD505-2E9C-101B-9397-08002B2CF9AE}" pid="5" name="_AuthorEmail">
    <vt:lpwstr>Rene.Kathriner@axpo.com</vt:lpwstr>
  </property>
  <property fmtid="{D5CDD505-2E9C-101B-9397-08002B2CF9AE}" pid="6" name="_AuthorEmailDisplayName">
    <vt:lpwstr>Kathriner René FAD-H</vt:lpwstr>
  </property>
</Properties>
</file>